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9" r:id="rId2"/>
    <p:sldId id="256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736BB-DAED-46A7-A61D-E46CD660BBD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924C6-3893-44A4-A009-77F0626FC4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924C6-3893-44A4-A009-77F0626FC4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9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C434-F76E-4F79-94D7-73FF9C80D93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3429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Indirect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Object Pronouns</a:t>
            </a:r>
            <a:b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Notes </a:t>
            </a:r>
            <a:r>
              <a:rPr lang="es-E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# 15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454" y="762000"/>
            <a:ext cx="8763001" cy="413688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Indirect Objects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tell </a:t>
            </a:r>
          </a:p>
          <a:p>
            <a:pPr algn="l"/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*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TO WHOM </a:t>
            </a:r>
            <a:r>
              <a:rPr lang="en-US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FOR WHOM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an action occurs.</a:t>
            </a:r>
          </a:p>
          <a:p>
            <a:pPr algn="l"/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I bought the skirt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for her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</a:p>
          <a:p>
            <a:pPr algn="l"/>
            <a:endParaRPr lang="es-E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es-ES" sz="2400" dirty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s-ES" sz="2000" dirty="0" err="1" smtClean="0">
                <a:solidFill>
                  <a:schemeClr val="tx1"/>
                </a:solidFill>
                <a:latin typeface="Comic Sans MS" pitchFamily="66" charset="0"/>
              </a:rPr>
              <a:t>verb</a:t>
            </a:r>
            <a:endParaRPr lang="en-US" sz="2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es-E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es-ES" sz="1800" dirty="0" err="1" smtClean="0">
                <a:solidFill>
                  <a:schemeClr val="tx1"/>
                </a:solidFill>
                <a:latin typeface="Comic Sans MS" pitchFamily="66" charset="0"/>
              </a:rPr>
              <a:t>subject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en-US" dirty="0" smtClean="0"/>
          </a:p>
        </p:txBody>
      </p:sp>
      <p:cxnSp>
        <p:nvCxnSpPr>
          <p:cNvPr id="8" name="7 Conector recto de flecha"/>
          <p:cNvCxnSpPr/>
          <p:nvPr/>
        </p:nvCxnSpPr>
        <p:spPr>
          <a:xfrm flipH="1" flipV="1">
            <a:off x="677060" y="3371165"/>
            <a:ext cx="152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 flipV="1">
            <a:off x="1414113" y="3371165"/>
            <a:ext cx="25354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V="1">
            <a:off x="2675483" y="3411045"/>
            <a:ext cx="381000" cy="515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2209801" y="390432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latin typeface="Comic Sans MS" pitchFamily="66" charset="0"/>
              </a:rPr>
              <a:t>direct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dirty="0" err="1" smtClean="0">
                <a:latin typeface="Comic Sans MS" pitchFamily="66" charset="0"/>
              </a:rPr>
              <a:t>object</a:t>
            </a:r>
            <a:r>
              <a:rPr lang="es-E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0" name="19 Conector recto de flecha"/>
          <p:cNvCxnSpPr/>
          <p:nvPr/>
        </p:nvCxnSpPr>
        <p:spPr>
          <a:xfrm flipV="1">
            <a:off x="3817306" y="3371165"/>
            <a:ext cx="669754" cy="915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200400" y="41910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>
                <a:solidFill>
                  <a:srgbClr val="FF0000"/>
                </a:solidFill>
                <a:latin typeface="Comic Sans MS" pitchFamily="66" charset="0"/>
              </a:rPr>
              <a:t>indirect</a:t>
            </a:r>
            <a:r>
              <a:rPr lang="es-ES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r>
              <a:rPr lang="es-ES" sz="2000" b="1" dirty="0" err="1" smtClean="0">
                <a:solidFill>
                  <a:srgbClr val="FF0000"/>
                </a:solidFill>
                <a:latin typeface="Comic Sans MS" pitchFamily="66" charset="0"/>
              </a:rPr>
              <a:t>object</a:t>
            </a:r>
            <a:r>
              <a:rPr lang="es-ES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1201"/>
            <a:ext cx="5105400" cy="4343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me / to me =	</a:t>
            </a:r>
          </a:p>
          <a:p>
            <a:pPr>
              <a:buNone/>
            </a:pP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you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/ 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you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=</a:t>
            </a:r>
          </a:p>
          <a:p>
            <a:pPr>
              <a:buNone/>
            </a:pP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him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,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her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/ 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him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,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her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=</a:t>
            </a:r>
          </a:p>
          <a:p>
            <a:pPr>
              <a:buNone/>
            </a:pP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u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s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/ 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us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=</a:t>
            </a:r>
            <a:endParaRPr lang="es-ES" sz="28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them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,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y’all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/ 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them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,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y’all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=</a:t>
            </a: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32943" y="666853"/>
            <a:ext cx="8229600" cy="137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Indirect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Object Pronouns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667000" y="19812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me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949630" y="262778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te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447743" y="3043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le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0800" y="355164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nos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05400" y="413374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les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1201"/>
            <a:ext cx="5105400" cy="4343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me  =	</a:t>
            </a:r>
          </a:p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te =</a:t>
            </a:r>
          </a:p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le =</a:t>
            </a:r>
          </a:p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nos =</a:t>
            </a:r>
            <a:endParaRPr lang="es-ES" sz="28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les =</a:t>
            </a: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32943" y="666853"/>
            <a:ext cx="8229600" cy="137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KEY WORDS 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62100" y="201117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 mí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95400" y="250281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 ti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57300" y="3016406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 él / a ella 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62100" y="350026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 nosotros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329119" y="4047992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 ellos/ellas/Uds.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32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161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441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In Spanish: </a:t>
            </a: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The </a:t>
            </a: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Indirect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Object Pronoun is placed </a:t>
            </a:r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BEFORE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the conjugated verb.</a:t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He speaks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to me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.</a:t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Él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me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habla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.</a:t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419600" y="4267200"/>
            <a:ext cx="1219200" cy="68580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3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73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Tema de Office</vt:lpstr>
      <vt:lpstr>Indirect Object Pronouns  Notes # 15 </vt:lpstr>
      <vt:lpstr>PowerPoint Presentation</vt:lpstr>
      <vt:lpstr>PowerPoint Presentation</vt:lpstr>
      <vt:lpstr>PowerPoint Presentation</vt:lpstr>
      <vt:lpstr>In Spanish: The Indirect Object Pronoun is placed BEFORE the conjugated verb.  He speaks to me.  Él me habla.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Marvin Squire</dc:creator>
  <cp:lastModifiedBy>Michella, Julie</cp:lastModifiedBy>
  <cp:revision>73</cp:revision>
  <dcterms:created xsi:type="dcterms:W3CDTF">2012-03-03T23:57:14Z</dcterms:created>
  <dcterms:modified xsi:type="dcterms:W3CDTF">2017-03-21T15:53:47Z</dcterms:modified>
</cp:coreProperties>
</file>